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7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548" y="52"/>
      </p:cViewPr>
      <p:guideLst>
        <p:guide orient="horz" pos="2136"/>
        <p:guide orient="horz" pos="662"/>
        <p:guide orient="horz" pos="2975"/>
        <p:guide pos="2880"/>
        <p:guide pos="339"/>
        <p:guide pos="54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viewProps" Target="viewProps.xml"  /><Relationship Id="rId11" Type="http://schemas.openxmlformats.org/officeDocument/2006/relationships/theme" Target="theme/theme1.xml"  /><Relationship Id="rId12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presProps" Target="presProp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251C-F3D4-41E1-A63F-82242633C8A3}" type="datetimeFigureOut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A354-2668-41C4-812C-91D6A27D5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844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251C-F3D4-41E1-A63F-82242633C8A3}" type="datetimeFigureOut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A354-2668-41C4-812C-91D6A27D5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4196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251C-F3D4-41E1-A63F-82242633C8A3}" type="datetimeFigureOut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A354-2668-41C4-812C-91D6A27D5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18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251C-F3D4-41E1-A63F-82242633C8A3}" type="datetimeFigureOut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A354-2668-41C4-812C-91D6A27D5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7969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251C-F3D4-41E1-A63F-82242633C8A3}" type="datetimeFigureOut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A354-2668-41C4-812C-91D6A27D5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4538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251C-F3D4-41E1-A63F-82242633C8A3}" type="datetimeFigureOut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A354-2668-41C4-812C-91D6A27D5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52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251C-F3D4-41E1-A63F-82242633C8A3}" type="datetimeFigureOut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A354-2668-41C4-812C-91D6A27D5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9960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251C-F3D4-41E1-A63F-82242633C8A3}" type="datetimeFigureOut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A354-2668-41C4-812C-91D6A27D5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8649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251C-F3D4-41E1-A63F-82242633C8A3}" type="datetimeFigureOut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A354-2668-41C4-812C-91D6A27D5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789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251C-F3D4-41E1-A63F-82242633C8A3}" type="datetimeFigureOut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A354-2668-41C4-812C-91D6A27D5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24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251C-F3D4-41E1-A63F-82242633C8A3}" type="datetimeFigureOut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A354-2668-41C4-812C-91D6A27D5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0099705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3251C-F3D4-41E1-A63F-82242633C8A3}" type="datetimeFigureOut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5A354-2668-41C4-812C-91D6A27D5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40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.png"  /><Relationship Id="rId3" Type="http://schemas.openxmlformats.org/officeDocument/2006/relationships/image" Target="../media/image3.png"  /><Relationship Id="rId4" Type="http://schemas.openxmlformats.org/officeDocument/2006/relationships/image" Target="../media/image4.jpeg"  /><Relationship Id="rId5" Type="http://schemas.openxmlformats.org/officeDocument/2006/relationships/image" Target="../media/image5.jpeg"  /><Relationship Id="rId6" Type="http://schemas.openxmlformats.org/officeDocument/2006/relationships/image" Target="../media/image6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7.png"  /><Relationship Id="rId3" Type="http://schemas.openxmlformats.org/officeDocument/2006/relationships/image" Target="../media/image8.jpeg"  /><Relationship Id="rId4" Type="http://schemas.openxmlformats.org/officeDocument/2006/relationships/image" Target="../media/image9.png"  /><Relationship Id="rId5" Type="http://schemas.openxmlformats.org/officeDocument/2006/relationships/image" Target="../media/image10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1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2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9.png"  /><Relationship Id="rId3" Type="http://schemas.openxmlformats.org/officeDocument/2006/relationships/image" Target="../media/image9.png"  /><Relationship Id="rId4" Type="http://schemas.openxmlformats.org/officeDocument/2006/relationships/image" Target="../media/image9.png"  /><Relationship Id="rId5" Type="http://schemas.openxmlformats.org/officeDocument/2006/relationships/image" Target="../media/image9.png"  /><Relationship Id="rId6" Type="http://schemas.openxmlformats.org/officeDocument/2006/relationships/image" Target="../media/image9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t="18309" b="-1"/>
          <a:stretch/>
        </p:blipFill>
        <p:spPr>
          <a:xfrm>
            <a:off x="0" y="-84524"/>
            <a:ext cx="9144000" cy="5620871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0" y="-84524"/>
            <a:ext cx="9144000" cy="5620871"/>
          </a:xfrm>
          <a:prstGeom prst="rect">
            <a:avLst/>
          </a:prstGeom>
          <a:solidFill>
            <a:schemeClr val="accent5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802966" y="1867221"/>
            <a:ext cx="55531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아파트 </a:t>
            </a:r>
            <a:r>
              <a:rPr lang="ko-KR" altLang="en-US" sz="3200" dirty="0" err="1" smtClean="0">
                <a:solidFill>
                  <a:schemeClr val="bg1">
                    <a:lumMod val="95000"/>
                  </a:schemeClr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공동출입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lang="ko-KR" altLang="en-US" sz="3200" dirty="0" err="1" smtClean="0">
                <a:solidFill>
                  <a:schemeClr val="bg1">
                    <a:lumMod val="95000"/>
                  </a:schemeClr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원패스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솔루션  </a:t>
            </a:r>
            <a:endParaRPr lang="ko-KR" altLang="en-US" sz="3200" dirty="0">
              <a:solidFill>
                <a:schemeClr val="bg1">
                  <a:lumMod val="95000"/>
                </a:schemeClr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61665" y="3272439"/>
            <a:ext cx="954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solidFill>
                  <a:schemeClr val="bg1">
                    <a:lumMod val="9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에이패스</a:t>
            </a:r>
            <a:endParaRPr lang="ko-KR" altLang="en-US" sz="1600" dirty="0">
              <a:solidFill>
                <a:schemeClr val="bg1">
                  <a:lumMod val="9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18856" y="2569830"/>
            <a:ext cx="677495" cy="70260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130015" y="2783751"/>
            <a:ext cx="1392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 Pass</a:t>
            </a:r>
            <a:endParaRPr lang="ko-KR" altLang="en-US" sz="3200" dirty="0">
              <a:solidFill>
                <a:schemeClr val="bg1">
                  <a:lumMod val="9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683" y="6461289"/>
            <a:ext cx="1735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www.apass.co.kr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5621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527117" y="2694458"/>
            <a:ext cx="7956550" cy="36780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" name="직선 연결선 3"/>
          <p:cNvCxnSpPr/>
          <p:nvPr/>
        </p:nvCxnSpPr>
        <p:spPr>
          <a:xfrm flipV="1">
            <a:off x="1851853" y="545566"/>
            <a:ext cx="6454587" cy="7685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27117" y="298718"/>
            <a:ext cx="1418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솔루션 제안</a:t>
            </a:r>
            <a:endParaRPr lang="ko-KR" altLang="en-US" sz="2000" b="1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96274" y="892369"/>
            <a:ext cx="2951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아파트 공동 출입 원격관리</a:t>
            </a:r>
            <a:endParaRPr lang="ko-KR" altLang="en-US" sz="2000" b="1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14601" y="1956064"/>
            <a:ext cx="2092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아파트 패스 </a:t>
            </a:r>
            <a:r>
              <a:rPr lang="en-US" altLang="ko-KR" sz="2000" b="1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b="1" dirty="0" err="1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에이패스</a:t>
            </a:r>
            <a:endParaRPr lang="ko-KR" altLang="en-US" sz="2000" b="1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rcRect l="438" t="-197" r="11488" b="28723"/>
          <a:stretch/>
        </p:blipFill>
        <p:spPr>
          <a:xfrm>
            <a:off x="3308098" y="1548827"/>
            <a:ext cx="900952" cy="41634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891" y="3993043"/>
            <a:ext cx="4044883" cy="269998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77239" y="1571658"/>
            <a:ext cx="2648482" cy="3706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500" b="1" dirty="0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입주민은 누구나 바로 출입 가능</a:t>
            </a:r>
            <a:endParaRPr lang="ko-KR" altLang="en-US" sz="1500" b="1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14551" y="1925982"/>
            <a:ext cx="2997937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500" b="1" dirty="0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예약한 방문객도 모바일로 출입 가능</a:t>
            </a:r>
            <a:endParaRPr lang="ko-KR" altLang="en-US" sz="1500" b="1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모서리가 둥근 사각형 설명선 8"/>
          <p:cNvSpPr/>
          <p:nvPr/>
        </p:nvSpPr>
        <p:spPr>
          <a:xfrm>
            <a:off x="628240" y="4939012"/>
            <a:ext cx="2613229" cy="1598783"/>
          </a:xfrm>
          <a:prstGeom prst="wedgeRoundRectCallout">
            <a:avLst>
              <a:gd name="adj1" fmla="val 73511"/>
              <a:gd name="adj2" fmla="val -24541"/>
              <a:gd name="adj3" fmla="val 16667"/>
            </a:avLst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사각형 설명선 24"/>
          <p:cNvSpPr/>
          <p:nvPr/>
        </p:nvSpPr>
        <p:spPr>
          <a:xfrm>
            <a:off x="705316" y="5312811"/>
            <a:ext cx="2408032" cy="1112080"/>
          </a:xfrm>
          <a:prstGeom prst="wedgeRoundRectCallout">
            <a:avLst>
              <a:gd name="adj1" fmla="val 72710"/>
              <a:gd name="adj2" fmla="val -56267"/>
              <a:gd name="adj3" fmla="val 16667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Picture 6" descr="컨트롤 앱 이미지 검색결과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78" y="5419821"/>
            <a:ext cx="1788508" cy="96494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1379730" y="4973095"/>
            <a:ext cx="934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err="1" smtClean="0">
                <a:solidFill>
                  <a:schemeClr val="bg1">
                    <a:lumMod val="9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모바일앱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9" name="모서리가 둥근 사각형 설명선 28"/>
          <p:cNvSpPr/>
          <p:nvPr/>
        </p:nvSpPr>
        <p:spPr>
          <a:xfrm>
            <a:off x="6223064" y="4949945"/>
            <a:ext cx="2613229" cy="1576917"/>
          </a:xfrm>
          <a:prstGeom prst="wedgeRoundRectCallout">
            <a:avLst>
              <a:gd name="adj1" fmla="val -69111"/>
              <a:gd name="adj2" fmla="val -35918"/>
              <a:gd name="adj3" fmla="val 16667"/>
            </a:avLst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사각형 설명선 29"/>
          <p:cNvSpPr/>
          <p:nvPr/>
        </p:nvSpPr>
        <p:spPr>
          <a:xfrm>
            <a:off x="6300140" y="5301878"/>
            <a:ext cx="2408032" cy="1112080"/>
          </a:xfrm>
          <a:prstGeom prst="wedgeRoundRectCallout">
            <a:avLst>
              <a:gd name="adj1" fmla="val -62358"/>
              <a:gd name="adj2" fmla="val -58348"/>
              <a:gd name="adj3" fmla="val 16667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7032426" y="4962162"/>
            <a:ext cx="934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컨트롤러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4" t="18739" r="17309" b="18367"/>
          <a:stretch/>
        </p:blipFill>
        <p:spPr>
          <a:xfrm>
            <a:off x="6618000" y="5381642"/>
            <a:ext cx="1752976" cy="947252"/>
          </a:xfrm>
          <a:prstGeom prst="flowChartAlternateProcess">
            <a:avLst/>
          </a:prstGeom>
        </p:spPr>
      </p:pic>
      <p:sp>
        <p:nvSpPr>
          <p:cNvPr id="33" name="모서리가 둥근 사각형 설명선 32"/>
          <p:cNvSpPr/>
          <p:nvPr/>
        </p:nvSpPr>
        <p:spPr>
          <a:xfrm>
            <a:off x="3434494" y="2759474"/>
            <a:ext cx="2613229" cy="1575633"/>
          </a:xfrm>
          <a:prstGeom prst="wedgeRoundRectCallout">
            <a:avLst>
              <a:gd name="adj1" fmla="val -3557"/>
              <a:gd name="adj2" fmla="val 66481"/>
              <a:gd name="adj3" fmla="val 16667"/>
            </a:avLst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모서리가 둥근 사각형 설명선 33"/>
          <p:cNvSpPr/>
          <p:nvPr/>
        </p:nvSpPr>
        <p:spPr>
          <a:xfrm>
            <a:off x="3530487" y="3094645"/>
            <a:ext cx="2408032" cy="1112080"/>
          </a:xfrm>
          <a:prstGeom prst="wedgeRoundRectCallout">
            <a:avLst>
              <a:gd name="adj1" fmla="val -9965"/>
              <a:gd name="adj2" fmla="val 76958"/>
              <a:gd name="adj3" fmla="val 16667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4003864" y="2775675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smtClean="0">
                <a:solidFill>
                  <a:schemeClr val="bg1">
                    <a:lumMod val="9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관제 </a:t>
            </a:r>
            <a:r>
              <a:rPr lang="ko-KR" altLang="en-US" sz="1600" b="1" dirty="0" err="1" smtClean="0">
                <a:solidFill>
                  <a:schemeClr val="bg1">
                    <a:lumMod val="9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클라우드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26" name="Picture 2" descr="Security room. professionals monitoring in control center with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890" y="3107314"/>
            <a:ext cx="1772419" cy="9881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292092"/>
      </p:ext>
    </p:extLst>
  </p:cSld>
  <p:clrMapOvr>
    <a:masterClrMapping/>
  </p:clrMapOvr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 flipV="1">
            <a:off x="2409825" y="545566"/>
            <a:ext cx="5896615" cy="44984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27117" y="298718"/>
            <a:ext cx="21932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000" b="1">
                <a:solidFill>
                  <a:srgbClr val="0070c0"/>
                </a:solidFill>
                <a:latin typeface="나눔스퀘어"/>
                <a:ea typeface="나눔스퀘어"/>
              </a:rPr>
              <a:t>서비스 소개 </a:t>
            </a:r>
            <a:r>
              <a:rPr lang="en-US" altLang="ko-KR" sz="2000" b="1">
                <a:solidFill>
                  <a:srgbClr val="0070c0"/>
                </a:solidFill>
                <a:latin typeface="나눔스퀘어"/>
                <a:ea typeface="나눔스퀘어"/>
              </a:rPr>
              <a:t>1</a:t>
            </a:r>
            <a:r>
              <a:rPr lang="ko-KR" altLang="en-US" sz="2000" b="1">
                <a:solidFill>
                  <a:srgbClr val="0070c0"/>
                </a:solidFill>
                <a:latin typeface="나눔스퀘어"/>
                <a:ea typeface="나눔스퀘어"/>
              </a:rPr>
              <a:t> </a:t>
            </a:r>
            <a:endParaRPr lang="ko-KR" altLang="en-US" sz="20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pic>
        <p:nvPicPr>
          <p:cNvPr id="7" name="Picture 4" descr="공동 현관 출입 이미지 검색결과"/>
          <p:cNvPicPr>
            <a:picLocks noChangeAspect="1" noChangeArrowheads="1"/>
          </p:cNvPicPr>
          <p:nvPr/>
        </p:nvPicPr>
        <p:blipFill rotWithShape="1">
          <a:blip r:embed="rId2"/>
          <a:srcRect l="74750" t="23810"/>
          <a:stretch>
            <a:fillRect/>
          </a:stretch>
        </p:blipFill>
        <p:spPr>
          <a:xfrm>
            <a:off x="4684789" y="3897783"/>
            <a:ext cx="1124214" cy="2402266"/>
          </a:xfrm>
          <a:prstGeom prst="rect">
            <a:avLst/>
          </a:prstGeom>
          <a:noFill/>
        </p:spPr>
      </p:pic>
      <p:grpSp>
        <p:nvGrpSpPr>
          <p:cNvPr id="9" name="그룹 8"/>
          <p:cNvGrpSpPr/>
          <p:nvPr/>
        </p:nvGrpSpPr>
        <p:grpSpPr>
          <a:xfrm rot="0">
            <a:off x="663232" y="3748316"/>
            <a:ext cx="2108964" cy="2547874"/>
            <a:chOff x="991239" y="1052513"/>
            <a:chExt cx="3419396" cy="3972845"/>
          </a:xfrm>
        </p:grpSpPr>
        <p:pic>
          <p:nvPicPr>
            <p:cNvPr id="6" name="Picture 4" descr="공동 현관 출입 이미지 검색결과"/>
            <p:cNvPicPr>
              <a:picLocks noChangeAspect="1" noChangeArrowheads="1"/>
            </p:cNvPicPr>
            <p:nvPr/>
          </p:nvPicPr>
          <p:blipFill rotWithShape="1">
            <a:blip r:embed="rId3"/>
            <a:srcRect l="19730" r="23410" b="6720"/>
            <a:stretch>
              <a:fillRect/>
            </a:stretch>
          </p:blipFill>
          <p:spPr>
            <a:xfrm>
              <a:off x="991239" y="1052513"/>
              <a:ext cx="3419395" cy="3972845"/>
            </a:xfrm>
            <a:prstGeom prst="rect">
              <a:avLst/>
            </a:prstGeom>
            <a:noFill/>
          </p:spPr>
        </p:pic>
        <p:sp>
          <p:nvSpPr>
            <p:cNvPr id="8" name="직사각형 7"/>
            <p:cNvSpPr/>
            <p:nvPr/>
          </p:nvSpPr>
          <p:spPr>
            <a:xfrm>
              <a:off x="3719073" y="2335946"/>
              <a:ext cx="691562" cy="622407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527117" y="1052512"/>
            <a:ext cx="7969183" cy="25854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/>
          <a:srcRect l="440" t="-200" r="11490" b="28720"/>
          <a:stretch>
            <a:fillRect/>
          </a:stretch>
        </p:blipFill>
        <p:spPr>
          <a:xfrm>
            <a:off x="539750" y="942205"/>
            <a:ext cx="900952" cy="41634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3232" y="1525226"/>
            <a:ext cx="5044971" cy="3892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600" b="1">
                <a:solidFill>
                  <a:srgbClr val="0070c0"/>
                </a:solidFill>
                <a:latin typeface="나눔스퀘어"/>
                <a:ea typeface="나눔스퀘어"/>
              </a:rPr>
              <a:t>입주민은 비밀번호 필요없이 모바일폰만 있으면 자동 열림 </a:t>
            </a:r>
            <a:endParaRPr lang="ko-KR" altLang="en-US" sz="16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 flipV="1">
            <a:off x="2090310" y="5432386"/>
            <a:ext cx="2429272" cy="7684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타원 1"/>
          <p:cNvSpPr/>
          <p:nvPr/>
        </p:nvSpPr>
        <p:spPr>
          <a:xfrm>
            <a:off x="3665036" y="4637857"/>
            <a:ext cx="789592" cy="682341"/>
          </a:xfrm>
          <a:prstGeom prst="ellipse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b="1">
                <a:latin typeface="나눔고딕"/>
                <a:ea typeface="나눔고딕"/>
              </a:rPr>
              <a:t>1.5M</a:t>
            </a:r>
            <a:endParaRPr lang="ko-KR" altLang="en-US" sz="1200" b="1">
              <a:latin typeface="나눔고딕"/>
              <a:ea typeface="나눔고딕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1896" y="1932233"/>
            <a:ext cx="5208477" cy="3924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ko-KR" sz="1500">
                <a:solidFill>
                  <a:srgbClr val="0070c0"/>
                </a:solidFill>
                <a:latin typeface="나눔스퀘어"/>
                <a:ea typeface="나눔스퀘어"/>
              </a:rPr>
              <a:t>1.5m </a:t>
            </a:r>
            <a:r>
              <a:rPr lang="ko-KR" altLang="en-US" sz="1500">
                <a:solidFill>
                  <a:srgbClr val="0070c0"/>
                </a:solidFill>
                <a:latin typeface="나눔스퀘어"/>
                <a:ea typeface="나눔스퀘어"/>
              </a:rPr>
              <a:t>거리에서 등록된 모바일과 컨트롤러가 자동 감지로 문 열림</a:t>
            </a:r>
            <a:endParaRPr lang="ko-KR" altLang="en-US" sz="1500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60796" y="1913300"/>
            <a:ext cx="271785" cy="40779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033823" y="2836991"/>
            <a:ext cx="6955750" cy="3924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500">
                <a:solidFill>
                  <a:srgbClr val="0070c0"/>
                </a:solidFill>
                <a:latin typeface="나눔스퀘어"/>
                <a:ea typeface="나눔스퀘어"/>
              </a:rPr>
              <a:t>입주민이 방문객의 입출입 정보를 입력하면 해당 방문객은 모바일로 자유롭게 이동 가능</a:t>
            </a:r>
            <a:endParaRPr lang="ko-KR" altLang="en-US" sz="1500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62723" y="2818058"/>
            <a:ext cx="271785" cy="40779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663232" y="2404903"/>
            <a:ext cx="5044971" cy="4124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600" b="1">
                <a:solidFill>
                  <a:srgbClr val="0070c0"/>
                </a:solidFill>
                <a:latin typeface="나눔스퀘어"/>
                <a:ea typeface="나눔스퀘어"/>
              </a:rPr>
              <a:t>예약된 방문객도 모바일폰을 통해서 자동으로 입출입 가능 </a:t>
            </a:r>
            <a:endParaRPr lang="ko-KR" altLang="en-US" sz="16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pic>
        <p:nvPicPr>
          <p:cNvPr id="19" name="Picture 2" descr="일러스트 이미지+노인 이미지 검색결과"/>
          <p:cNvPicPr>
            <a:picLocks noChangeAspect="1" noChangeArrowheads="1"/>
          </p:cNvPicPr>
          <p:nvPr/>
        </p:nvPicPr>
        <p:blipFill rotWithShape="1">
          <a:blip r:embed="rId5"/>
          <a:srcRect r="6880"/>
          <a:stretch>
            <a:fillRect/>
          </a:stretch>
        </p:blipFill>
        <p:spPr>
          <a:xfrm>
            <a:off x="6432175" y="4258065"/>
            <a:ext cx="1792515" cy="20381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>
            <a:stCxn id="5" idx="3"/>
          </p:cNvCxnSpPr>
          <p:nvPr/>
        </p:nvCxnSpPr>
        <p:spPr>
          <a:xfrm flipV="1">
            <a:off x="2650944" y="485775"/>
            <a:ext cx="5664381" cy="12998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27117" y="298718"/>
            <a:ext cx="2123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000" b="1">
                <a:solidFill>
                  <a:srgbClr val="0070c0"/>
                </a:solidFill>
                <a:latin typeface="나눔스퀘어"/>
                <a:ea typeface="나눔스퀘어"/>
              </a:rPr>
              <a:t>서비스 소개 </a:t>
            </a:r>
            <a:r>
              <a:rPr lang="en-US" altLang="ko-KR" sz="2000" b="1">
                <a:solidFill>
                  <a:srgbClr val="0070c0"/>
                </a:solidFill>
                <a:latin typeface="나눔스퀘어"/>
                <a:ea typeface="나눔스퀘어"/>
              </a:rPr>
              <a:t>2</a:t>
            </a:r>
            <a:endParaRPr lang="en-US" altLang="ko-KR" sz="20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pic>
        <p:nvPicPr>
          <p:cNvPr id="2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775334" y="1072514"/>
            <a:ext cx="8099654" cy="4998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>
            <a:stCxn id="5" idx="3"/>
          </p:cNvCxnSpPr>
          <p:nvPr/>
        </p:nvCxnSpPr>
        <p:spPr>
          <a:xfrm flipV="1">
            <a:off x="2650944" y="485775"/>
            <a:ext cx="5664381" cy="12998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27117" y="298718"/>
            <a:ext cx="2123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000" b="1">
                <a:solidFill>
                  <a:srgbClr val="0070c0"/>
                </a:solidFill>
                <a:latin typeface="나눔스퀘어"/>
                <a:ea typeface="나눔스퀘어"/>
              </a:rPr>
              <a:t>서비스 소개 </a:t>
            </a:r>
            <a:r>
              <a:rPr lang="en-US" altLang="ko-KR" sz="2000" b="1">
                <a:solidFill>
                  <a:srgbClr val="0070c0"/>
                </a:solidFill>
                <a:latin typeface="나눔스퀘어"/>
                <a:ea typeface="나눔스퀘어"/>
              </a:rPr>
              <a:t>3</a:t>
            </a:r>
            <a:endParaRPr lang="en-US" altLang="ko-KR" sz="20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pic>
        <p:nvPicPr>
          <p:cNvPr id="22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74436" y="1189672"/>
            <a:ext cx="7795127" cy="44786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/>
          <p:cNvSpPr/>
          <p:nvPr/>
        </p:nvSpPr>
        <p:spPr>
          <a:xfrm>
            <a:off x="534772" y="4257103"/>
            <a:ext cx="8086398" cy="21162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4" name="직선 연결선 3"/>
          <p:cNvCxnSpPr/>
          <p:nvPr/>
        </p:nvCxnSpPr>
        <p:spPr>
          <a:xfrm flipV="1">
            <a:off x="1851853" y="545566"/>
            <a:ext cx="6454587" cy="7685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27117" y="298718"/>
            <a:ext cx="112082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000" b="1">
                <a:solidFill>
                  <a:srgbClr val="0070c0"/>
                </a:solidFill>
                <a:latin typeface="나눔스퀘어"/>
                <a:ea typeface="나눔스퀘어"/>
              </a:rPr>
              <a:t>사용방법</a:t>
            </a:r>
            <a:endParaRPr lang="ko-KR" altLang="en-US" sz="20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27117" y="1052513"/>
            <a:ext cx="3898579" cy="14346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/>
          <a:srcRect l="440" t="2020" r="60930" b="28720"/>
          <a:stretch>
            <a:fillRect/>
          </a:stretch>
        </p:blipFill>
        <p:spPr>
          <a:xfrm>
            <a:off x="636719" y="1159098"/>
            <a:ext cx="395177" cy="40345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4432" y="1261769"/>
            <a:ext cx="1047082" cy="3520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400" b="1">
                <a:solidFill>
                  <a:srgbClr val="0070c0"/>
                </a:solidFill>
                <a:latin typeface="나눔스퀘어"/>
                <a:ea typeface="나눔스퀘어"/>
              </a:rPr>
              <a:t>장비 설치료</a:t>
            </a:r>
            <a:endParaRPr lang="ko-KR" altLang="en-US" sz="14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31896" y="1729596"/>
            <a:ext cx="1047082" cy="3724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400">
                <a:solidFill>
                  <a:srgbClr val="0070c0"/>
                </a:solidFill>
                <a:latin typeface="나눔스퀘어"/>
                <a:ea typeface="나눔스퀘어"/>
              </a:rPr>
              <a:t>설치비 </a:t>
            </a:r>
            <a:r>
              <a:rPr lang="ko-KR" altLang="en-US" sz="1400" b="1">
                <a:solidFill>
                  <a:srgbClr val="0070c0"/>
                </a:solidFill>
                <a:latin typeface="나눔스퀘어"/>
                <a:ea typeface="나눔스퀘어"/>
              </a:rPr>
              <a:t>무료</a:t>
            </a:r>
            <a:endParaRPr lang="ko-KR" altLang="en-US" sz="14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31896" y="2064876"/>
            <a:ext cx="3087705" cy="3123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ko-KR" sz="1100">
                <a:solidFill>
                  <a:srgbClr val="0070c0"/>
                </a:solidFill>
                <a:latin typeface="나눔스퀘어"/>
                <a:ea typeface="나눔스퀘어"/>
              </a:rPr>
              <a:t>(</a:t>
            </a:r>
            <a:r>
              <a:rPr lang="ko-KR" altLang="en-US" sz="1100">
                <a:solidFill>
                  <a:srgbClr val="0070c0"/>
                </a:solidFill>
                <a:latin typeface="나눔스퀘어"/>
                <a:ea typeface="나눔스퀘어"/>
              </a:rPr>
              <a:t>타업체 </a:t>
            </a:r>
            <a:r>
              <a:rPr lang="en-US" altLang="ko-KR" sz="1100">
                <a:solidFill>
                  <a:srgbClr val="0070c0"/>
                </a:solidFill>
                <a:latin typeface="나눔스퀘어"/>
                <a:ea typeface="나눔스퀘어"/>
              </a:rPr>
              <a:t>700</a:t>
            </a:r>
            <a:r>
              <a:rPr lang="ko-KR" altLang="en-US" sz="1100">
                <a:solidFill>
                  <a:srgbClr val="0070c0"/>
                </a:solidFill>
                <a:latin typeface="나눔스퀘어"/>
                <a:ea typeface="나눔스퀘어"/>
              </a:rPr>
              <a:t>세대 기준 장비설치료 </a:t>
            </a:r>
            <a:r>
              <a:rPr lang="en-US" altLang="ko-KR" sz="1100">
                <a:solidFill>
                  <a:srgbClr val="0070c0"/>
                </a:solidFill>
                <a:latin typeface="나눔스퀘어"/>
                <a:ea typeface="나눔스퀘어"/>
              </a:rPr>
              <a:t>5,000,000</a:t>
            </a:r>
            <a:r>
              <a:rPr lang="ko-KR" altLang="en-US" sz="1100">
                <a:solidFill>
                  <a:srgbClr val="0070c0"/>
                </a:solidFill>
                <a:latin typeface="나눔스퀘어"/>
                <a:ea typeface="나눔스퀘어"/>
              </a:rPr>
              <a:t>원</a:t>
            </a:r>
            <a:r>
              <a:rPr lang="en-US" altLang="ko-KR" sz="1100">
                <a:solidFill>
                  <a:srgbClr val="0070c0"/>
                </a:solidFill>
                <a:latin typeface="나눔스퀘어"/>
                <a:ea typeface="나눔스퀘어"/>
              </a:rPr>
              <a:t>)</a:t>
            </a:r>
            <a:endParaRPr lang="ko-KR" altLang="en-US" sz="1100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722591" y="1052513"/>
            <a:ext cx="3898579" cy="14346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/>
          <a:srcRect l="440" t="2020" r="60930" b="28720"/>
          <a:stretch>
            <a:fillRect/>
          </a:stretch>
        </p:blipFill>
        <p:spPr>
          <a:xfrm>
            <a:off x="4832193" y="1159098"/>
            <a:ext cx="395177" cy="40345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159906" y="1261769"/>
            <a:ext cx="1047082" cy="3724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400" b="1">
                <a:solidFill>
                  <a:srgbClr val="0070c0"/>
                </a:solidFill>
                <a:latin typeface="나눔스퀘어"/>
                <a:ea typeface="나눔스퀘어"/>
              </a:rPr>
              <a:t>장비 기기값</a:t>
            </a:r>
            <a:endParaRPr lang="ko-KR" altLang="en-US" sz="14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27370" y="1729596"/>
            <a:ext cx="2496196" cy="3520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400">
                <a:solidFill>
                  <a:srgbClr val="0070c0"/>
                </a:solidFill>
                <a:latin typeface="나눔스퀘어"/>
                <a:ea typeface="나눔스퀘어"/>
              </a:rPr>
              <a:t>에이패스 컨트롤러 </a:t>
            </a:r>
            <a:r>
              <a:rPr lang="ko-KR" altLang="en-US" sz="1400" b="1">
                <a:solidFill>
                  <a:srgbClr val="0070c0"/>
                </a:solidFill>
                <a:latin typeface="나눔스퀘어"/>
                <a:ea typeface="나눔스퀘어"/>
              </a:rPr>
              <a:t>대당 </a:t>
            </a:r>
            <a:r>
              <a:rPr lang="en-US" altLang="ko-KR" sz="1400" b="1">
                <a:solidFill>
                  <a:srgbClr val="0070c0"/>
                </a:solidFill>
                <a:latin typeface="나눔스퀘어"/>
                <a:ea typeface="나눔스퀘어"/>
              </a:rPr>
              <a:t>20</a:t>
            </a:r>
            <a:r>
              <a:rPr lang="ko-KR" altLang="en-US" sz="1400" b="1">
                <a:solidFill>
                  <a:srgbClr val="0070c0"/>
                </a:solidFill>
                <a:latin typeface="나눔스퀘어"/>
                <a:ea typeface="나눔스퀘어"/>
              </a:rPr>
              <a:t>만원</a:t>
            </a:r>
            <a:endParaRPr lang="ko-KR" altLang="en-US" sz="14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53695" y="2589839"/>
            <a:ext cx="3898579" cy="14346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4"/>
          <a:srcRect l="440" t="2020" r="60930" b="28720"/>
          <a:stretch>
            <a:fillRect/>
          </a:stretch>
        </p:blipFill>
        <p:spPr>
          <a:xfrm>
            <a:off x="663297" y="2696424"/>
            <a:ext cx="395177" cy="40345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91010" y="2799095"/>
            <a:ext cx="1210588" cy="3724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400" b="1">
                <a:solidFill>
                  <a:srgbClr val="0070c0"/>
                </a:solidFill>
                <a:latin typeface="나눔스퀘어"/>
                <a:ea typeface="나눔스퀘어"/>
              </a:rPr>
              <a:t>서비스 이용료</a:t>
            </a:r>
            <a:endParaRPr lang="ko-KR" altLang="en-US" sz="14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58474" y="3266922"/>
            <a:ext cx="3228769" cy="3724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ko-KR" sz="1400">
                <a:solidFill>
                  <a:srgbClr val="0070c0"/>
                </a:solidFill>
                <a:latin typeface="나눔스퀘어"/>
                <a:ea typeface="나눔스퀘어"/>
              </a:rPr>
              <a:t>1</a:t>
            </a:r>
            <a:r>
              <a:rPr lang="ko-KR" altLang="en-US" sz="1400">
                <a:solidFill>
                  <a:srgbClr val="0070c0"/>
                </a:solidFill>
                <a:latin typeface="나눔스퀘어"/>
                <a:ea typeface="나눔스퀘어"/>
              </a:rPr>
              <a:t>인 기준 </a:t>
            </a:r>
            <a:r>
              <a:rPr lang="ko-KR" altLang="en-US" sz="1400" b="1">
                <a:solidFill>
                  <a:srgbClr val="0070c0"/>
                </a:solidFill>
                <a:latin typeface="나눔스퀘어"/>
                <a:ea typeface="나눔스퀘어"/>
              </a:rPr>
              <a:t>월 </a:t>
            </a:r>
            <a:r>
              <a:rPr lang="en-US" altLang="ko-KR" sz="1400" b="1">
                <a:solidFill>
                  <a:srgbClr val="0070c0"/>
                </a:solidFill>
                <a:latin typeface="나눔스퀘어"/>
                <a:ea typeface="나눔스퀘어"/>
              </a:rPr>
              <a:t>1000</a:t>
            </a:r>
            <a:r>
              <a:rPr lang="ko-KR" altLang="en-US" sz="1400" b="1">
                <a:solidFill>
                  <a:srgbClr val="0070c0"/>
                </a:solidFill>
                <a:latin typeface="나눔스퀘어"/>
                <a:ea typeface="나눔스퀘어"/>
              </a:rPr>
              <a:t>원 </a:t>
            </a:r>
            <a:r>
              <a:rPr lang="en-US" altLang="ko-KR" sz="1400">
                <a:solidFill>
                  <a:srgbClr val="0070c0"/>
                </a:solidFill>
                <a:latin typeface="나눔스퀘어"/>
                <a:ea typeface="나눔스퀘어"/>
              </a:rPr>
              <a:t>(</a:t>
            </a:r>
            <a:r>
              <a:rPr lang="ko-KR" altLang="en-US" sz="1400">
                <a:solidFill>
                  <a:srgbClr val="0070c0"/>
                </a:solidFill>
                <a:latin typeface="나눔스퀘어"/>
                <a:ea typeface="나눔스퀘어"/>
              </a:rPr>
              <a:t>모바일앱에서 결제</a:t>
            </a:r>
            <a:r>
              <a:rPr lang="en-US" altLang="ko-KR" sz="1400">
                <a:solidFill>
                  <a:srgbClr val="0070c0"/>
                </a:solidFill>
                <a:latin typeface="나눔스퀘어"/>
                <a:ea typeface="나눔스퀘어"/>
              </a:rPr>
              <a:t>)</a:t>
            </a:r>
            <a:r>
              <a:rPr lang="ko-KR" altLang="en-US" sz="1400">
                <a:solidFill>
                  <a:srgbClr val="0070c0"/>
                </a:solidFill>
                <a:latin typeface="나눔스퀘어"/>
                <a:ea typeface="나눔스퀘어"/>
              </a:rPr>
              <a:t> </a:t>
            </a:r>
            <a:endParaRPr lang="ko-KR" altLang="en-US" sz="1400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58474" y="3602202"/>
            <a:ext cx="2704587" cy="3123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ko-KR" sz="1100">
                <a:solidFill>
                  <a:srgbClr val="0070c0"/>
                </a:solidFill>
                <a:latin typeface="나눔스퀘어"/>
                <a:ea typeface="나눔스퀘어"/>
              </a:rPr>
              <a:t>(</a:t>
            </a:r>
            <a:r>
              <a:rPr lang="ko-KR" altLang="en-US" sz="1100">
                <a:solidFill>
                  <a:srgbClr val="0070c0"/>
                </a:solidFill>
                <a:latin typeface="나눔스퀘어"/>
                <a:ea typeface="나눔스퀘어"/>
              </a:rPr>
              <a:t>타업체 </a:t>
            </a:r>
            <a:r>
              <a:rPr lang="en-US" altLang="ko-KR" sz="1100">
                <a:solidFill>
                  <a:srgbClr val="0070c0"/>
                </a:solidFill>
                <a:latin typeface="나눔스퀘어"/>
                <a:ea typeface="나눔스퀘어"/>
              </a:rPr>
              <a:t>700</a:t>
            </a:r>
            <a:r>
              <a:rPr lang="ko-KR" altLang="en-US" sz="1100">
                <a:solidFill>
                  <a:srgbClr val="0070c0"/>
                </a:solidFill>
                <a:latin typeface="나눔스퀘어"/>
                <a:ea typeface="나눔스퀘어"/>
              </a:rPr>
              <a:t>세대 기준 월 이용료 </a:t>
            </a:r>
            <a:r>
              <a:rPr lang="en-US" altLang="ko-KR" sz="1100">
                <a:solidFill>
                  <a:srgbClr val="0070c0"/>
                </a:solidFill>
                <a:latin typeface="나눔스퀘어"/>
                <a:ea typeface="나눔스퀘어"/>
              </a:rPr>
              <a:t>23,000</a:t>
            </a:r>
            <a:r>
              <a:rPr lang="ko-KR" altLang="en-US" sz="1100">
                <a:solidFill>
                  <a:srgbClr val="0070c0"/>
                </a:solidFill>
                <a:latin typeface="나눔스퀘어"/>
                <a:ea typeface="나눔스퀘어"/>
              </a:rPr>
              <a:t>원</a:t>
            </a:r>
            <a:r>
              <a:rPr lang="en-US" altLang="ko-KR" sz="1100">
                <a:solidFill>
                  <a:srgbClr val="0070c0"/>
                </a:solidFill>
                <a:latin typeface="나눔스퀘어"/>
                <a:ea typeface="나눔스퀘어"/>
              </a:rPr>
              <a:t>)</a:t>
            </a:r>
            <a:endParaRPr lang="ko-KR" altLang="en-US" sz="1100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705671" y="2589839"/>
            <a:ext cx="3898579" cy="14346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5"/>
          <a:srcRect l="440" t="2020" r="60930" b="28720"/>
          <a:stretch>
            <a:fillRect/>
          </a:stretch>
        </p:blipFill>
        <p:spPr>
          <a:xfrm>
            <a:off x="4815273" y="2696424"/>
            <a:ext cx="395177" cy="40345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142986" y="2799095"/>
            <a:ext cx="1210588" cy="3724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400" b="1">
                <a:solidFill>
                  <a:srgbClr val="0070c0"/>
                </a:solidFill>
                <a:latin typeface="나눔스퀘어"/>
                <a:ea typeface="나눔스퀘어"/>
              </a:rPr>
              <a:t>유지관리 보수</a:t>
            </a:r>
            <a:endParaRPr lang="ko-KR" altLang="en-US" sz="14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10450" y="3266922"/>
            <a:ext cx="1244251" cy="3724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ko-KR" sz="1400">
                <a:solidFill>
                  <a:srgbClr val="0070c0"/>
                </a:solidFill>
                <a:latin typeface="나눔스퀘어"/>
                <a:ea typeface="나눔스퀘어"/>
              </a:rPr>
              <a:t>1</a:t>
            </a:r>
            <a:r>
              <a:rPr lang="ko-KR" altLang="en-US" sz="1400">
                <a:solidFill>
                  <a:srgbClr val="0070c0"/>
                </a:solidFill>
                <a:latin typeface="나눔스퀘어"/>
                <a:ea typeface="나눔스퀘어"/>
              </a:rPr>
              <a:t>년 무상 수리 </a:t>
            </a:r>
            <a:endParaRPr lang="ko-KR" altLang="en-US" sz="14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/>
          <a:srcRect l="440" t="2020" r="60930" b="28720"/>
          <a:stretch>
            <a:fillRect/>
          </a:stretch>
        </p:blipFill>
        <p:spPr>
          <a:xfrm>
            <a:off x="3882266" y="4257103"/>
            <a:ext cx="395177" cy="40345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209979" y="4359774"/>
            <a:ext cx="883575" cy="3724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400" b="1">
                <a:solidFill>
                  <a:srgbClr val="0070c0"/>
                </a:solidFill>
                <a:latin typeface="나눔스퀘어"/>
                <a:ea typeface="나눔스퀘어"/>
              </a:rPr>
              <a:t>설치 과정</a:t>
            </a:r>
            <a:endParaRPr lang="ko-KR" altLang="en-US" sz="14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976466" y="4893766"/>
            <a:ext cx="1188556" cy="1167315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2484062" y="4893766"/>
            <a:ext cx="1188556" cy="1167315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7" name="타원 36"/>
          <p:cNvSpPr/>
          <p:nvPr/>
        </p:nvSpPr>
        <p:spPr>
          <a:xfrm>
            <a:off x="3985318" y="4893766"/>
            <a:ext cx="1188556" cy="1167315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8" name="타원 37"/>
          <p:cNvSpPr/>
          <p:nvPr/>
        </p:nvSpPr>
        <p:spPr>
          <a:xfrm>
            <a:off x="5487043" y="4893766"/>
            <a:ext cx="1188556" cy="1167315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9" name="타원 38"/>
          <p:cNvSpPr/>
          <p:nvPr/>
        </p:nvSpPr>
        <p:spPr>
          <a:xfrm>
            <a:off x="6988768" y="4893766"/>
            <a:ext cx="1188556" cy="1167315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1314904" y="5291218"/>
            <a:ext cx="511679" cy="3724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400">
                <a:solidFill>
                  <a:srgbClr val="0070c0"/>
                </a:solidFill>
                <a:latin typeface="나눔스퀘어"/>
                <a:ea typeface="나눔스퀘어"/>
              </a:rPr>
              <a:t>계약</a:t>
            </a:r>
            <a:endParaRPr lang="ko-KR" altLang="en-US" sz="1400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58966" y="5291218"/>
            <a:ext cx="838691" cy="3520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400">
                <a:solidFill>
                  <a:srgbClr val="0070c0"/>
                </a:solidFill>
                <a:latin typeface="나눔스퀘어"/>
                <a:ea typeface="나눔스퀘어"/>
              </a:rPr>
              <a:t>장비설치</a:t>
            </a:r>
            <a:endParaRPr lang="ko-KR" altLang="en-US" sz="1400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243773" y="5154058"/>
            <a:ext cx="675185" cy="6524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ko-KR" altLang="en-US" sz="1400">
                <a:solidFill>
                  <a:srgbClr val="0070c0"/>
                </a:solidFill>
                <a:latin typeface="나눔스퀘어"/>
                <a:ea typeface="나눔스퀘어"/>
              </a:rPr>
              <a:t>전용앱</a:t>
            </a:r>
            <a:endParaRPr lang="ko-KR" altLang="en-US" sz="1400">
              <a:solidFill>
                <a:srgbClr val="0070c0"/>
              </a:solidFill>
              <a:latin typeface="나눔스퀘어"/>
              <a:ea typeface="나눔스퀘어"/>
            </a:endParaRPr>
          </a:p>
          <a:p>
            <a:pPr algn="ctr">
              <a:lnSpc>
                <a:spcPct val="130000"/>
              </a:lnSpc>
              <a:defRPr/>
            </a:pPr>
            <a:r>
              <a:rPr lang="ko-KR" altLang="en-US" sz="1400">
                <a:solidFill>
                  <a:srgbClr val="0070c0"/>
                </a:solidFill>
                <a:latin typeface="나눔스퀘어"/>
                <a:ea typeface="나눔스퀘어"/>
              </a:rPr>
              <a:t>설치</a:t>
            </a:r>
            <a:endParaRPr lang="ko-KR" altLang="en-US" sz="1400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42699" y="5291218"/>
            <a:ext cx="838691" cy="3724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400">
                <a:solidFill>
                  <a:srgbClr val="0070c0"/>
                </a:solidFill>
                <a:latin typeface="나눔스퀘어"/>
                <a:ea typeface="나눔스퀘어"/>
              </a:rPr>
              <a:t>사용신청</a:t>
            </a:r>
            <a:endParaRPr lang="ko-KR" altLang="en-US" sz="1400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310997" y="5315235"/>
            <a:ext cx="511679" cy="3724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400">
                <a:solidFill>
                  <a:srgbClr val="0070c0"/>
                </a:solidFill>
                <a:latin typeface="나눔스퀘어"/>
                <a:ea typeface="나눔스퀘어"/>
              </a:rPr>
              <a:t>사용</a:t>
            </a:r>
            <a:endParaRPr lang="ko-KR" altLang="en-US" sz="1400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227370" y="2064876"/>
            <a:ext cx="2959465" cy="3123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ko-KR" sz="1100">
                <a:solidFill>
                  <a:srgbClr val="0070c0"/>
                </a:solidFill>
                <a:latin typeface="나눔스퀘어"/>
                <a:ea typeface="나눔스퀘어"/>
              </a:rPr>
              <a:t>(</a:t>
            </a:r>
            <a:r>
              <a:rPr lang="ko-KR" altLang="en-US" sz="1100">
                <a:solidFill>
                  <a:srgbClr val="0070c0"/>
                </a:solidFill>
                <a:latin typeface="나눔스퀘어"/>
                <a:ea typeface="나눔스퀘어"/>
              </a:rPr>
              <a:t>타업체 </a:t>
            </a:r>
            <a:r>
              <a:rPr lang="en-US" altLang="ko-KR" sz="1100">
                <a:solidFill>
                  <a:srgbClr val="0070c0"/>
                </a:solidFill>
                <a:latin typeface="나눔스퀘어"/>
                <a:ea typeface="나눔스퀘어"/>
              </a:rPr>
              <a:t>700</a:t>
            </a:r>
            <a:r>
              <a:rPr lang="ko-KR" altLang="en-US" sz="1100">
                <a:solidFill>
                  <a:srgbClr val="0070c0"/>
                </a:solidFill>
                <a:latin typeface="나눔스퀘어"/>
                <a:ea typeface="나눔스퀘어"/>
              </a:rPr>
              <a:t>세대 기준 기기비용 </a:t>
            </a:r>
            <a:r>
              <a:rPr lang="en-US" altLang="ko-KR" sz="1100">
                <a:solidFill>
                  <a:srgbClr val="0070c0"/>
                </a:solidFill>
                <a:latin typeface="나눔스퀘어"/>
                <a:ea typeface="나눔스퀘어"/>
              </a:rPr>
              <a:t>30,000,000</a:t>
            </a:r>
            <a:r>
              <a:rPr lang="ko-KR" altLang="en-US" sz="1100">
                <a:solidFill>
                  <a:srgbClr val="0070c0"/>
                </a:solidFill>
                <a:latin typeface="나눔스퀘어"/>
                <a:ea typeface="나눔스퀘어"/>
              </a:rPr>
              <a:t>원</a:t>
            </a:r>
            <a:r>
              <a:rPr lang="en-US" altLang="ko-KR" sz="1100">
                <a:solidFill>
                  <a:srgbClr val="0070c0"/>
                </a:solidFill>
                <a:latin typeface="나눔스퀘어"/>
                <a:ea typeface="나눔스퀘어"/>
              </a:rPr>
              <a:t>)</a:t>
            </a:r>
            <a:endParaRPr lang="ko-KR" altLang="en-US" sz="1100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1006" y="3192433"/>
            <a:ext cx="135485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000" b="1">
                <a:solidFill>
                  <a:srgbClr val="0070c0"/>
                </a:solidFill>
                <a:latin typeface="나눔스퀘어"/>
                <a:ea typeface="나눔스퀘어"/>
              </a:rPr>
              <a:t>감사합니다</a:t>
            </a:r>
            <a:endParaRPr lang="ko-KR" altLang="en-US" sz="2000" b="1">
              <a:solidFill>
                <a:srgbClr val="0070c0"/>
              </a:solidFill>
              <a:latin typeface="나눔스퀘어"/>
              <a:ea typeface="나눔스퀘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129</ep:Words>
  <ep:PresentationFormat>화면 슬라이드 쇼(4:3)</ep:PresentationFormat>
  <ep:Paragraphs>40</ep:Paragraphs>
  <ep:Slides>7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ep:HeadingPairs>
  <ep:TitlesOfParts>
    <vt:vector size="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2020-03-16T05:57:22.000</dcterms:created>
  <dc:creator>Joshua</dc:creator>
  <cp:lastModifiedBy>user</cp:lastModifiedBy>
  <dcterms:modified xsi:type="dcterms:W3CDTF">2020-06-07T17:48:56.959</dcterms:modified>
  <cp:revision>32</cp:revision>
  <dc:title>PowerPoint 프레젠테이션</dc:title>
  <cp:version/>
</cp:coreProperties>
</file>